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688" autoAdjust="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315F4240-F1A1-49BA-8038-19DE7F3EE0C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D7837032-22AA-4558-B4DE-F7A6474C7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34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6D7CF6C2-083F-490D-A3BD-298CFFF84924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5700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3E423362-AD89-46A7-8AC9-C544F5FB5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9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cient.eu/Diocletian/" TargetMode="External"/><Relationship Id="rId3" Type="http://schemas.openxmlformats.org/officeDocument/2006/relationships/hyperlink" Target="http://www.ancient.eu/Western_Roman_Empire/" TargetMode="External"/><Relationship Id="rId7" Type="http://schemas.openxmlformats.org/officeDocument/2006/relationships/hyperlink" Target="http://www.ancient.eu/Rome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ancient.eu/empire/" TargetMode="External"/><Relationship Id="rId11" Type="http://schemas.openxmlformats.org/officeDocument/2006/relationships/hyperlink" Target="http://www.ancient.eu/greek/" TargetMode="External"/><Relationship Id="rId5" Type="http://schemas.openxmlformats.org/officeDocument/2006/relationships/hyperlink" Target="http://www.ancient.eu/Roman/" TargetMode="External"/><Relationship Id="rId10" Type="http://schemas.openxmlformats.org/officeDocument/2006/relationships/hyperlink" Target="http://www.ancient.eu/Constantinople/" TargetMode="External"/><Relationship Id="rId4" Type="http://schemas.openxmlformats.org/officeDocument/2006/relationships/hyperlink" Target="http://www.ancient.eu/Roman_Empire/" TargetMode="External"/><Relationship Id="rId9" Type="http://schemas.openxmlformats.org/officeDocument/2006/relationships/hyperlink" Target="http://www.ancient.eu/Byzantium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 </a:t>
            </a:r>
            <a:r>
              <a:rPr lang="en-US" b="1" dirty="0">
                <a:hlinkClick r:id="rId3"/>
              </a:rPr>
              <a:t>Western Roman Empire</a:t>
            </a:r>
            <a:r>
              <a:rPr lang="en-US" dirty="0"/>
              <a:t> was the western part of the </a:t>
            </a:r>
            <a:r>
              <a:rPr lang="en-US" b="1" dirty="0">
                <a:hlinkClick r:id="rId4"/>
              </a:rPr>
              <a:t>Roman Empire</a:t>
            </a:r>
            <a:r>
              <a:rPr lang="en-US" dirty="0"/>
              <a:t> which, later, became known as The Holy </a:t>
            </a:r>
            <a:r>
              <a:rPr lang="en-US" b="1" dirty="0">
                <a:hlinkClick r:id="rId5"/>
              </a:rPr>
              <a:t>Roman</a:t>
            </a:r>
            <a:r>
              <a:rPr lang="en-US" dirty="0"/>
              <a:t> </a:t>
            </a:r>
            <a:r>
              <a:rPr lang="en-US" b="1" dirty="0">
                <a:hlinkClick r:id="rId6"/>
              </a:rPr>
              <a:t>Empire</a:t>
            </a:r>
            <a:r>
              <a:rPr lang="en-US" dirty="0"/>
              <a:t>. By 285 CE the Roman Empire had grown so vast that it was no longer feasible to govern all the provinces from the central </a:t>
            </a:r>
            <a:r>
              <a:rPr lang="en-US"/>
              <a:t>seat of </a:t>
            </a:r>
            <a:r>
              <a:rPr lang="en-US" b="1">
                <a:hlinkClick r:id="rId7"/>
              </a:rPr>
              <a:t>Rome</a:t>
            </a:r>
            <a:r>
              <a:rPr lang="en-US" dirty="0"/>
              <a:t>. The Emperor </a:t>
            </a:r>
            <a:r>
              <a:rPr lang="en-US" b="1" dirty="0">
                <a:hlinkClick r:id="rId8"/>
              </a:rPr>
              <a:t>Diocletian</a:t>
            </a:r>
            <a:r>
              <a:rPr lang="en-US" dirty="0"/>
              <a:t> divided the empire into halves with the Eastern Empire governed out of </a:t>
            </a:r>
            <a:r>
              <a:rPr lang="en-US" b="1" dirty="0">
                <a:hlinkClick r:id="rId9"/>
              </a:rPr>
              <a:t>Byzantium</a:t>
            </a:r>
            <a:r>
              <a:rPr lang="en-US" dirty="0"/>
              <a:t> (</a:t>
            </a:r>
            <a:r>
              <a:rPr lang="en-US" dirty="0" err="1"/>
              <a:t>later</a:t>
            </a:r>
            <a:r>
              <a:rPr lang="en-US" b="1" dirty="0" err="1">
                <a:hlinkClick r:id="rId10"/>
              </a:rPr>
              <a:t>Constantinople</a:t>
            </a:r>
            <a:r>
              <a:rPr lang="en-US" dirty="0"/>
              <a:t>) and the Western Empire governed from Rome. Both sections were known equally as `The Roman Empire’ although, in time, the Eastern Empire would adopt </a:t>
            </a:r>
            <a:r>
              <a:rPr lang="en-US" b="1" dirty="0">
                <a:hlinkClick r:id="rId11"/>
              </a:rPr>
              <a:t>Greek</a:t>
            </a:r>
            <a:r>
              <a:rPr lang="en-US" dirty="0"/>
              <a:t> instead of Latin and would lose much of the character of the traditional Roman Empire.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23362-AD89-46A7-8AC9-C544F5FB5C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91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Constantinople</a:t>
            </a:r>
            <a:r>
              <a:rPr lang="en-US" baseline="0" dirty="0" smtClean="0"/>
              <a:t> – in 324 CE, Constantine built his capital there</a:t>
            </a:r>
          </a:p>
          <a:p>
            <a:r>
              <a:rPr lang="en-US" baseline="0" dirty="0" smtClean="0"/>
              <a:t>Diocletian rules from a different city in the east (Nicomedia – </a:t>
            </a:r>
            <a:r>
              <a:rPr lang="en-US" baseline="0" dirty="0" err="1" smtClean="0"/>
              <a:t>Izmit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23362-AD89-46A7-8AC9-C544F5FB5C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61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Alaric sacks Rome in 410 CE (Visigoths).</a:t>
            </a:r>
          </a:p>
          <a:p>
            <a:r>
              <a:rPr lang="en-US" dirty="0" smtClean="0"/>
              <a:t>Another group, the Vandals, did so again in 455. In 476 a Germanic general (Theodoric, </a:t>
            </a:r>
            <a:r>
              <a:rPr lang="en-US" dirty="0" err="1" smtClean="0"/>
              <a:t>Ostrogoths</a:t>
            </a:r>
            <a:r>
              <a:rPr lang="en-US" smtClean="0"/>
              <a:t>) deposed </a:t>
            </a:r>
            <a:r>
              <a:rPr lang="en-US" dirty="0" smtClean="0"/>
              <a:t>the last western emperor. Meanwhile, the eastern empire, which became known as the Byzantine empire, or Byzantium, had enough financial and military resources to deter would-be invaders, including the Huns. In fact, Byzantium survived for another thousand years.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23362-AD89-46A7-8AC9-C544F5FB5C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12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8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24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2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6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5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2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4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6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5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8BF1C-F372-41CD-885F-6227915933B8}" type="datetimeFigureOut">
              <a:rPr lang="en-US" smtClean="0"/>
              <a:t>10/20/2017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8CD2A-BB28-4918-9DBA-7E4D9576D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izzanapoletanismo.files.wordpress.com/2012/05/roman-empire-200-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028" y="3169739"/>
            <a:ext cx="5308778" cy="364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420" y="708338"/>
            <a:ext cx="9951076" cy="3155324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The Decline of the Roman Empire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1420" y="4666594"/>
            <a:ext cx="9427335" cy="1669812"/>
          </a:xfrm>
        </p:spPr>
        <p:txBody>
          <a:bodyPr>
            <a:normAutofit/>
          </a:bodyPr>
          <a:lstStyle/>
          <a:p>
            <a:pPr algn="l"/>
            <a:r>
              <a:rPr lang="en-US" sz="2800" b="1" smtClean="0"/>
              <a:t>Notes </a:t>
            </a:r>
            <a:r>
              <a:rPr lang="en-US" sz="2800" b="1" smtClean="0"/>
              <a:t>2.2</a:t>
            </a:r>
            <a:endParaRPr lang="en-US" sz="2800" b="1" dirty="0" smtClean="0"/>
          </a:p>
          <a:p>
            <a:pPr algn="l"/>
            <a:r>
              <a:rPr lang="en-US" sz="2800" b="1" dirty="0" smtClean="0"/>
              <a:t>World History</a:t>
            </a:r>
          </a:p>
          <a:p>
            <a:pPr algn="l"/>
            <a:r>
              <a:rPr lang="en-US" sz="2800" b="1" smtClean="0"/>
              <a:t>Oct</a:t>
            </a:r>
            <a:r>
              <a:rPr lang="en-US" sz="2800" b="1" smtClean="0"/>
              <a:t> </a:t>
            </a:r>
            <a:r>
              <a:rPr lang="en-US" sz="2800" b="1" smtClean="0"/>
              <a:t>_______, </a:t>
            </a:r>
            <a:r>
              <a:rPr lang="en-US" sz="2800" b="1" smtClean="0"/>
              <a:t>2017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1757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4930"/>
            <a:ext cx="10515600" cy="1325563"/>
          </a:xfrm>
        </p:spPr>
        <p:txBody>
          <a:bodyPr/>
          <a:lstStyle/>
          <a:p>
            <a:r>
              <a:rPr lang="en-US" b="1" dirty="0" smtClean="0"/>
              <a:t>What do we know about the </a:t>
            </a:r>
            <a:r>
              <a:rPr lang="en-US" b="1" smtClean="0"/>
              <a:t>Roman </a:t>
            </a:r>
            <a:r>
              <a:rPr lang="en-US" b="1" smtClean="0"/>
              <a:t>Empire &amp; the reasons for its fall?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s://pizzanapoletanismo.files.wordpress.com/2012/05/roman-empire-200-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61" y="1410493"/>
            <a:ext cx="7623263" cy="52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18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9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Partition of the Empire</a:t>
            </a:r>
            <a:endParaRPr lang="en-US" dirty="0"/>
          </a:p>
        </p:txBody>
      </p:sp>
      <p:pic>
        <p:nvPicPr>
          <p:cNvPr id="3074" name="Picture 2" descr="http://iranpoliticsclub.net/maps/images/085%20Eastern%20&amp;%20Western%20Roman%20Empires%20Ma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928048"/>
            <a:ext cx="7620000" cy="586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89187" y="1261241"/>
            <a:ext cx="4259984" cy="540757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By 285 CE, the Roman Empire was so vast, the emperor divided it into 2 halves to make  it easier to rule.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The Eastern part was governed out of Constantinople, the Western part was out of Rome.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After the Western part dissolved, the Eastern part survived, and it became the Byzantine Empire.</a:t>
            </a:r>
          </a:p>
        </p:txBody>
      </p:sp>
    </p:spTree>
    <p:extLst>
      <p:ext uri="{BB962C8B-B14F-4D97-AF65-F5344CB8AC3E}">
        <p14:creationId xmlns:p14="http://schemas.microsoft.com/office/powerpoint/2010/main" val="27062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2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373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8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7135</TotalTime>
  <Words>201</Words>
  <Application>Microsoft Office PowerPoint</Application>
  <PresentationFormat>Widescreen</PresentationFormat>
  <Paragraphs>17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 Decline of the Roman Empire</vt:lpstr>
      <vt:lpstr>What do we know about the Roman Empire &amp; the reasons for its fall?</vt:lpstr>
      <vt:lpstr>The Partition of the Empire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Decline of the Roman Empire</dc:title>
  <dc:creator>Elaina</dc:creator>
  <cp:lastModifiedBy>Elaina Barroso</cp:lastModifiedBy>
  <cp:revision>7</cp:revision>
  <cp:lastPrinted>2017-10-25T13:05:00Z</cp:lastPrinted>
  <dcterms:created xsi:type="dcterms:W3CDTF">2015-11-02T01:50:05Z</dcterms:created>
  <dcterms:modified xsi:type="dcterms:W3CDTF">2017-10-25T14:52:37Z</dcterms:modified>
</cp:coreProperties>
</file>